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7" r:id="rId3"/>
    <p:sldId id="291" r:id="rId4"/>
    <p:sldId id="286" r:id="rId5"/>
    <p:sldId id="290" r:id="rId6"/>
    <p:sldId id="274" r:id="rId7"/>
    <p:sldId id="294" r:id="rId8"/>
    <p:sldId id="295" r:id="rId9"/>
    <p:sldId id="292" r:id="rId10"/>
    <p:sldId id="296" r:id="rId11"/>
    <p:sldId id="297" r:id="rId12"/>
    <p:sldId id="298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51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Tito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egnaposto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12021-44B9-414E-88C0-81D20BBB0AA0}" type="datetimeFigureOut">
              <a:rPr lang="it-IT" smtClean="0"/>
              <a:t>07/04/2026</a:t>
            </a:fld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59EC04-BFA2-4F81-A5AC-83101603DBCF}" type="slidenum">
              <a:rPr lang="it-IT" smtClean="0"/>
              <a:t>‹N›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12021-44B9-414E-88C0-81D20BBB0AA0}" type="datetimeFigureOut">
              <a:rPr lang="it-IT" smtClean="0"/>
              <a:t>07/04/2026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EC04-BFA2-4F81-A5AC-83101603DBC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12021-44B9-414E-88C0-81D20BBB0AA0}" type="datetimeFigureOut">
              <a:rPr lang="it-IT" smtClean="0"/>
              <a:t>07/04/2026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EC04-BFA2-4F81-A5AC-83101603DBC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F112021-44B9-414E-88C0-81D20BBB0AA0}" type="datetimeFigureOut">
              <a:rPr lang="it-IT" smtClean="0"/>
              <a:t>07/04/2026</a:t>
            </a:fld>
            <a:endParaRPr lang="it-IT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4759EC04-BFA2-4F81-A5AC-83101603DBCF}" type="slidenum">
              <a:rPr lang="it-IT" smtClean="0"/>
              <a:t>‹N›</a:t>
            </a:fld>
            <a:endParaRPr lang="it-IT"/>
          </a:p>
        </p:txBody>
      </p:sp>
      <p:sp>
        <p:nvSpPr>
          <p:cNvPr id="16" name="Segnaposto piè di pagina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12021-44B9-414E-88C0-81D20BBB0AA0}" type="datetimeFigureOut">
              <a:rPr lang="it-IT" smtClean="0"/>
              <a:t>07/04/2026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EC04-BFA2-4F81-A5AC-83101603DBCF}" type="slidenum">
              <a:rPr lang="it-IT" smtClean="0"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cxnSp>
        <p:nvCxnSpPr>
          <p:cNvPr id="7" name="Connettore 1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12021-44B9-414E-88C0-81D20BBB0AA0}" type="datetimeFigureOut">
              <a:rPr lang="it-IT" smtClean="0"/>
              <a:t>07/04/2026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EC04-BFA2-4F81-A5AC-83101603DBCF}" type="slidenum">
              <a:rPr lang="it-IT" smtClean="0"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EC04-BFA2-4F81-A5AC-83101603DBCF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12021-44B9-414E-88C0-81D20BBB0AA0}" type="datetimeFigureOut">
              <a:rPr lang="it-IT" smtClean="0"/>
              <a:t>07/04/2026</a:t>
            </a:fld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32" name="Segnaposto contenut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34" name="Segnaposto contenut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cxnSp>
        <p:nvCxnSpPr>
          <p:cNvPr id="10" name="Connettore 1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12021-44B9-414E-88C0-81D20BBB0AA0}" type="datetimeFigureOut">
              <a:rPr lang="it-IT" smtClean="0"/>
              <a:t>07/04/2026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EC04-BFA2-4F81-A5AC-83101603DBCF}" type="slidenum">
              <a:rPr lang="it-IT" smtClean="0"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12021-44B9-414E-88C0-81D20BBB0AA0}" type="datetimeFigureOut">
              <a:rPr lang="it-IT" smtClean="0"/>
              <a:t>07/04/2026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9EC04-BFA2-4F81-A5AC-83101603DBC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egnaposto contenut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it-IT"/>
              <a:t>Fare clic per modificare stili del testo dello schema</a:t>
            </a:r>
          </a:p>
          <a:p>
            <a:pPr lvl="1" eaLnBrk="1" latinLnBrk="0" hangingPunct="1"/>
            <a:r>
              <a:rPr lang="it-IT"/>
              <a:t>Secondo livello</a:t>
            </a:r>
          </a:p>
          <a:p>
            <a:pPr lvl="2" eaLnBrk="1" latinLnBrk="0" hangingPunct="1"/>
            <a:r>
              <a:rPr lang="it-IT"/>
              <a:t>Terzo livello</a:t>
            </a:r>
          </a:p>
          <a:p>
            <a:pPr lvl="3" eaLnBrk="1" latinLnBrk="0" hangingPunct="1"/>
            <a:r>
              <a:rPr lang="it-IT"/>
              <a:t>Quarto livello</a:t>
            </a:r>
          </a:p>
          <a:p>
            <a:pPr lvl="4" eaLnBrk="1" latinLnBrk="0" hangingPunct="1"/>
            <a:r>
              <a:rPr lang="it-IT"/>
              <a:t>Quinto livello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31" name="Tito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F112021-44B9-414E-88C0-81D20BBB0AA0}" type="datetimeFigureOut">
              <a:rPr lang="it-IT" smtClean="0"/>
              <a:t>07/04/2026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59EC04-BFA2-4F81-A5AC-83101603DBCF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it-IT"/>
              <a:t>Fare clic sull'icona per inserire un'immagine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12021-44B9-414E-88C0-81D20BBB0AA0}" type="datetimeFigureOut">
              <a:rPr lang="it-IT" smtClean="0"/>
              <a:t>07/04/2026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59EC04-BFA2-4F81-A5AC-83101603DBCF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/>
              <a:t>Fare clic per modificare stili del testo dello schema</a:t>
            </a:r>
          </a:p>
          <a:p>
            <a:pPr lvl="1" eaLnBrk="1" latinLnBrk="0" hangingPunct="1"/>
            <a:r>
              <a:rPr kumimoji="0" lang="it-IT"/>
              <a:t>Secondo livello</a:t>
            </a:r>
          </a:p>
          <a:p>
            <a:pPr lvl="2" eaLnBrk="1" latinLnBrk="0" hangingPunct="1"/>
            <a:r>
              <a:rPr kumimoji="0" lang="it-IT"/>
              <a:t>Terzo livello</a:t>
            </a:r>
          </a:p>
          <a:p>
            <a:pPr lvl="3" eaLnBrk="1" latinLnBrk="0" hangingPunct="1"/>
            <a:r>
              <a:rPr kumimoji="0" lang="it-IT"/>
              <a:t>Quarto livello</a:t>
            </a:r>
          </a:p>
          <a:p>
            <a:pPr lvl="4" eaLnBrk="1" latinLnBrk="0" hangingPunct="1"/>
            <a:r>
              <a:rPr kumimoji="0" lang="it-IT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F112021-44B9-414E-88C0-81D20BBB0AA0}" type="datetimeFigureOut">
              <a:rPr lang="it-IT" smtClean="0"/>
              <a:t>07/04/2026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4759EC04-BFA2-4F81-A5AC-83101603DBCF}" type="slidenum">
              <a:rPr lang="it-IT" smtClean="0"/>
              <a:t>‹N›</a:t>
            </a:fld>
            <a:endParaRPr lang="it-IT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57200" y="4617132"/>
            <a:ext cx="8305800" cy="1188132"/>
          </a:xfrm>
        </p:spPr>
        <p:txBody>
          <a:bodyPr>
            <a:normAutofit fontScale="85000" lnSpcReduction="20000"/>
          </a:bodyPr>
          <a:lstStyle/>
          <a:p>
            <a:endParaRPr lang="it-IT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Emanuela Pistoia</a:t>
            </a:r>
          </a:p>
          <a:p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Università di Teramo, </a:t>
            </a:r>
            <a:r>
              <a:rPr lang="it-IT" sz="3200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Italy</a:t>
            </a:r>
            <a:endParaRPr lang="it-IT" sz="32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23900" y="476672"/>
            <a:ext cx="7772400" cy="3240360"/>
          </a:xfrm>
        </p:spPr>
        <p:txBody>
          <a:bodyPr>
            <a:normAutofit fontScale="90000"/>
          </a:bodyPr>
          <a:lstStyle/>
          <a:p>
            <a:r>
              <a:rPr lang="it-IT" sz="5400" i="1" dirty="0" err="1">
                <a:solidFill>
                  <a:schemeClr val="accent6">
                    <a:lumMod val="75000"/>
                  </a:schemeClr>
                </a:solidFill>
              </a:rPr>
              <a:t>Assessing</a:t>
            </a:r>
            <a:br>
              <a:rPr lang="it-IT" sz="5400" i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it-IT" sz="5400" i="1" dirty="0">
                <a:solidFill>
                  <a:schemeClr val="accent6">
                    <a:lumMod val="75000"/>
                  </a:schemeClr>
                </a:solidFill>
              </a:rPr>
              <a:t>the </a:t>
            </a:r>
            <a:r>
              <a:rPr lang="it-IT" sz="5400" i="1" dirty="0" err="1">
                <a:solidFill>
                  <a:schemeClr val="accent6">
                    <a:lumMod val="75000"/>
                  </a:schemeClr>
                </a:solidFill>
              </a:rPr>
              <a:t>Protection</a:t>
            </a:r>
            <a:r>
              <a:rPr lang="it-IT" sz="5400" i="1" dirty="0">
                <a:solidFill>
                  <a:schemeClr val="accent6">
                    <a:lumMod val="75000"/>
                  </a:schemeClr>
                </a:solidFill>
              </a:rPr>
              <a:t> of UM</a:t>
            </a:r>
            <a:br>
              <a:rPr lang="it-IT" sz="5400" i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it-IT" sz="5400" i="1" dirty="0">
                <a:solidFill>
                  <a:schemeClr val="accent6">
                    <a:lumMod val="75000"/>
                  </a:schemeClr>
                </a:solidFill>
              </a:rPr>
              <a:t>in the new </a:t>
            </a:r>
            <a:r>
              <a:rPr lang="it-IT" sz="5400" i="1" dirty="0" err="1">
                <a:solidFill>
                  <a:schemeClr val="accent6">
                    <a:lumMod val="75000"/>
                  </a:schemeClr>
                </a:solidFill>
              </a:rPr>
              <a:t>Pact</a:t>
            </a:r>
            <a:r>
              <a:rPr lang="it-IT" sz="5400" i="1" dirty="0">
                <a:solidFill>
                  <a:schemeClr val="accent6">
                    <a:lumMod val="75000"/>
                  </a:schemeClr>
                </a:solidFill>
              </a:rPr>
              <a:t> on Migration and </a:t>
            </a:r>
            <a:r>
              <a:rPr lang="it-IT" sz="5400" i="1" dirty="0" err="1">
                <a:solidFill>
                  <a:schemeClr val="accent6">
                    <a:lumMod val="75000"/>
                  </a:schemeClr>
                </a:solidFill>
              </a:rPr>
              <a:t>Asylum</a:t>
            </a:r>
            <a:endParaRPr lang="it-IT" sz="3100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877272"/>
            <a:ext cx="1620294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44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5F1722-C75F-FC1C-0909-E5746EC61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4156E9-F41C-3CD1-D6A5-19AD8454B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C00000"/>
                </a:solidFill>
              </a:rPr>
              <a:t>Legal background</a:t>
            </a:r>
            <a:endParaRPr lang="nl-NL" dirty="0">
              <a:solidFill>
                <a:srgbClr val="C00000"/>
              </a:solidFill>
            </a:endParaRP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AA608CE-9A06-23E8-6677-6DF17C7EDE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In the EU </a:t>
            </a:r>
            <a:r>
              <a:rPr lang="it-IT" dirty="0" err="1">
                <a:solidFill>
                  <a:schemeClr val="accent6">
                    <a:lumMod val="50000"/>
                  </a:schemeClr>
                </a:solidFill>
              </a:rPr>
              <a:t>legal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it-IT" dirty="0" err="1">
                <a:solidFill>
                  <a:schemeClr val="accent6">
                    <a:lumMod val="50000"/>
                  </a:schemeClr>
                </a:solidFill>
              </a:rPr>
              <a:t>order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nl-NL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021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974E3-B8ED-7B64-36D2-A1E9DBD9E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254FD83-2DD7-8D78-082B-777D3F029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29336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All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the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MSs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are parties</a:t>
            </a:r>
          </a:p>
          <a:p>
            <a:pPr algn="just"/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Article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24 Charter </a:t>
            </a:r>
            <a:r>
              <a:rPr lang="it-IT" sz="3600" dirty="0">
                <a:solidFill>
                  <a:srgbClr val="C00000"/>
                </a:solidFill>
                <a:latin typeface="Calibri"/>
                <a:cs typeface="Calibri"/>
              </a:rPr>
              <a:t>(</a:t>
            </a:r>
            <a:r>
              <a:rPr lang="it-IT" sz="3600" dirty="0" err="1">
                <a:solidFill>
                  <a:srgbClr val="C00000"/>
                </a:solidFill>
                <a:latin typeface="Calibri"/>
                <a:cs typeface="Calibri"/>
              </a:rPr>
              <a:t>based</a:t>
            </a:r>
            <a:r>
              <a:rPr lang="it-IT" sz="3600" dirty="0">
                <a:solidFill>
                  <a:srgbClr val="C00000"/>
                </a:solidFill>
                <a:latin typeface="Calibri"/>
                <a:cs typeface="Calibri"/>
              </a:rPr>
              <a:t> on NY Convention)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–</a:t>
            </a:r>
          </a:p>
          <a:p>
            <a:pPr marL="0" indent="0" algn="just">
              <a:buNone/>
            </a:pP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right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to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protection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and care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necessary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to a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minor’s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wellbeing</a:t>
            </a:r>
            <a:endParaRPr lang="it-IT" sz="36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Right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to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have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their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opinion to be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taken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into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account on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issues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regarding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themselves</a:t>
            </a:r>
            <a:endParaRPr lang="it-IT" sz="36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Right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to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have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their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best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interest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considered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as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prominent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by public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authorities</a:t>
            </a:r>
            <a:endParaRPr lang="it-IT" sz="36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endParaRPr lang="it-IT" sz="28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algn="just"/>
            <a:endParaRPr lang="it-IT" sz="28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endParaRPr lang="it-IT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560DB5A-0809-936B-4B42-117BA7B93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New York Convention on the Rights of the Child (1989)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AB2B9B1D-02D6-D4D6-BD67-4966EFB3C3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877272"/>
            <a:ext cx="1620294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696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E1894-2F7D-D12B-DD27-ABD18F233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76724C-5497-D39D-92DB-CC68DA31C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2933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sz="2800" dirty="0">
                <a:solidFill>
                  <a:srgbClr val="FF0000"/>
                </a:solidFill>
                <a:latin typeface="Calibri"/>
                <a:cs typeface="Calibri"/>
              </a:rPr>
              <a:t>General </a:t>
            </a:r>
            <a:r>
              <a:rPr lang="it-IT" sz="2800" dirty="0" err="1">
                <a:solidFill>
                  <a:srgbClr val="FF0000"/>
                </a:solidFill>
                <a:latin typeface="Calibri"/>
                <a:cs typeface="Calibri"/>
              </a:rPr>
              <a:t>Comment</a:t>
            </a:r>
            <a:r>
              <a:rPr lang="it-IT" sz="2800" dirty="0">
                <a:solidFill>
                  <a:srgbClr val="FF0000"/>
                </a:solidFill>
                <a:latin typeface="Calibri"/>
                <a:cs typeface="Calibri"/>
              </a:rPr>
              <a:t> 14</a:t>
            </a:r>
          </a:p>
          <a:p>
            <a:pPr marL="0" indent="0" algn="just">
              <a:buNone/>
            </a:pP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child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seeking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asylum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in a situation of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vulnerability</a:t>
            </a:r>
            <a:endParaRPr lang="it-IT" sz="2800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best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interest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a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child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a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vulnerable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situation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should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 in relation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tothe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full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enjoyment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the NY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Convention’s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rights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but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also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relation to human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rights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norms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related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those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specific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situations </a:t>
            </a:r>
            <a:r>
              <a:rPr lang="it-IT" sz="28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i.e. in the Geneva Convention on the </a:t>
            </a:r>
            <a:r>
              <a:rPr lang="it-IT" sz="28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protection</a:t>
            </a:r>
            <a:r>
              <a:rPr lang="it-IT" sz="28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it-IT" sz="28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refugees</a:t>
            </a:r>
            <a:r>
              <a:rPr lang="it-IT" sz="28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just">
              <a:buNone/>
            </a:pP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 </a:t>
            </a:r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individualized assessment 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each child’s history from birth should be carried out, with regular reviews by a multidisciplinary team and recommended reasonable accommodation throughout the child’s development process.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» </a:t>
            </a:r>
          </a:p>
          <a:p>
            <a:pPr algn="just"/>
            <a:endParaRPr lang="it-IT" sz="2800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it-IT" sz="28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algn="just"/>
            <a:endParaRPr lang="it-IT" sz="28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endParaRPr lang="it-IT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DB48047-840E-73EA-4EE7-3252BB429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New York Convention on the Rights of the Child (1989)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FA70937-300C-A015-0B64-F3ADA80B1D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877272"/>
            <a:ext cx="1620294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263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2400" u="sng" dirty="0">
                <a:solidFill>
                  <a:srgbClr val="C00000"/>
                </a:solidFill>
              </a:rPr>
              <a:t>Press release 20 </a:t>
            </a:r>
            <a:r>
              <a:rPr lang="it-IT" sz="2400" u="sng" dirty="0" err="1">
                <a:solidFill>
                  <a:srgbClr val="C00000"/>
                </a:solidFill>
              </a:rPr>
              <a:t>December</a:t>
            </a:r>
            <a:r>
              <a:rPr lang="it-IT" sz="2400" u="sng" dirty="0">
                <a:solidFill>
                  <a:srgbClr val="C00000"/>
                </a:solidFill>
              </a:rPr>
              <a:t> 2023 </a:t>
            </a:r>
            <a:endParaRPr lang="it-IT" sz="2400" u="sng" dirty="0">
              <a:solidFill>
                <a:srgbClr val="C00000"/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it-IT" sz="2400" i="1" dirty="0">
                <a:solidFill>
                  <a:srgbClr val="C00000"/>
                </a:solidFill>
                <a:latin typeface="Calibri"/>
                <a:cs typeface="Calibri"/>
              </a:rPr>
              <a:t>Deal</a:t>
            </a: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Spanish </a:t>
            </a:r>
            <a:r>
              <a:rPr lang="it-IT" sz="24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Presidency</a:t>
            </a: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of the </a:t>
            </a:r>
            <a:r>
              <a:rPr lang="it-IT" sz="24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Council</a:t>
            </a: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/ European </a:t>
            </a:r>
            <a:r>
              <a:rPr lang="it-IT" sz="24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Parliament</a:t>
            </a:r>
            <a:endParaRPr lang="it-IT" sz="2400" i="1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on the core </a:t>
            </a:r>
            <a:r>
              <a:rPr lang="it-IT" sz="24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political</a:t>
            </a: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24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elements</a:t>
            </a: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of 5 key </a:t>
            </a:r>
            <a:r>
              <a:rPr lang="it-IT" sz="24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regulations</a:t>
            </a: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(AMMR, APR, SR, Eurodac, CFMR)</a:t>
            </a:r>
          </a:p>
          <a:p>
            <a:pPr marL="0" indent="0" algn="just">
              <a:buNone/>
            </a:pPr>
            <a:endParaRPr lang="it-IT" sz="2400" i="1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The </a:t>
            </a:r>
            <a:r>
              <a:rPr lang="it-IT" sz="2400" i="1" dirty="0" err="1">
                <a:solidFill>
                  <a:srgbClr val="C00000"/>
                </a:solidFill>
                <a:latin typeface="Calibri"/>
                <a:cs typeface="Calibri"/>
              </a:rPr>
              <a:t>border</a:t>
            </a:r>
            <a:r>
              <a:rPr lang="it-IT" sz="2400" i="1" dirty="0">
                <a:solidFill>
                  <a:srgbClr val="C00000"/>
                </a:solidFill>
                <a:latin typeface="Calibri"/>
                <a:cs typeface="Calibri"/>
              </a:rPr>
              <a:t> procedure </a:t>
            </a: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as a </a:t>
            </a:r>
            <a:r>
              <a:rPr lang="it-IT" sz="24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cornerstone</a:t>
            </a: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of the new </a:t>
            </a:r>
            <a:r>
              <a:rPr lang="it-IT" sz="24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legal</a:t>
            </a: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framework</a:t>
            </a:r>
          </a:p>
          <a:p>
            <a:pPr marL="0" indent="0" algn="just">
              <a:buNone/>
            </a:pP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	</a:t>
            </a:r>
            <a:r>
              <a:rPr lang="it-IT" sz="2400" i="1" dirty="0">
                <a:solidFill>
                  <a:srgbClr val="C00000"/>
                </a:solidFill>
                <a:latin typeface="Calibri"/>
                <a:cs typeface="Calibri"/>
              </a:rPr>
              <a:t>UM</a:t>
            </a:r>
            <a:r>
              <a:rPr lang="it-IT" sz="2400" i="1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are </a:t>
            </a:r>
            <a:r>
              <a:rPr lang="it-IT" sz="24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excluded</a:t>
            </a: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, </a:t>
            </a:r>
            <a:r>
              <a:rPr lang="it-IT" sz="24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unless</a:t>
            </a: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24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they</a:t>
            </a: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pose a security </a:t>
            </a:r>
            <a:r>
              <a:rPr lang="it-IT" sz="24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threat</a:t>
            </a:r>
            <a:endParaRPr lang="it-IT" sz="2400" i="1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it-IT" sz="18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[</a:t>
            </a:r>
            <a:r>
              <a:rPr lang="en-US" sz="18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there are </a:t>
            </a:r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reasonable grounds</a:t>
            </a:r>
            <a:r>
              <a:rPr lang="en-US" sz="18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to consider the applicant as a </a:t>
            </a:r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danger to the national security or public order of the Member State</a:t>
            </a:r>
            <a:r>
              <a:rPr lang="en-US" sz="18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OR the applicant </a:t>
            </a:r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had been forcibly expelled f</a:t>
            </a:r>
            <a:r>
              <a:rPr lang="en-US" sz="18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or serious reasons of </a:t>
            </a:r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national security or public order</a:t>
            </a:r>
            <a:r>
              <a:rPr lang="en-US" sz="18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under national law]</a:t>
            </a:r>
            <a:endParaRPr lang="it-IT" sz="1800" i="1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Preliminary – The </a:t>
            </a:r>
            <a:r>
              <a:rPr lang="it-IT" dirty="0" err="1">
                <a:solidFill>
                  <a:schemeClr val="accent6">
                    <a:lumMod val="50000"/>
                  </a:schemeClr>
                </a:solidFill>
              </a:rPr>
              <a:t>Protection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 of UM </a:t>
            </a:r>
            <a:r>
              <a:rPr lang="it-IT" dirty="0" err="1">
                <a:solidFill>
                  <a:schemeClr val="accent6">
                    <a:lumMod val="50000"/>
                  </a:schemeClr>
                </a:solidFill>
              </a:rPr>
              <a:t>as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 a Compromise and a </a:t>
            </a:r>
            <a:r>
              <a:rPr lang="it-IT" dirty="0" err="1">
                <a:solidFill>
                  <a:schemeClr val="accent6">
                    <a:lumMod val="50000"/>
                  </a:schemeClr>
                </a:solidFill>
              </a:rPr>
              <a:t>Breakthrough</a:t>
            </a:r>
            <a:endParaRPr lang="it-IT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877272"/>
            <a:ext cx="1620294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271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2BE7FE-6CDC-7001-6FB1-5DD0277B2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5D9613-1CD2-EA24-D415-8A1767339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2400" u="sng" dirty="0">
                <a:solidFill>
                  <a:srgbClr val="C00000"/>
                </a:solidFill>
              </a:rPr>
              <a:t>Commission </a:t>
            </a:r>
            <a:r>
              <a:rPr lang="it-IT" sz="2400" u="sng" dirty="0" err="1">
                <a:solidFill>
                  <a:srgbClr val="C00000"/>
                </a:solidFill>
              </a:rPr>
              <a:t>proposal</a:t>
            </a:r>
            <a:endParaRPr lang="it-IT" sz="2400" u="sng" dirty="0">
              <a:solidFill>
                <a:srgbClr val="C00000"/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The BP to be </a:t>
            </a:r>
            <a:r>
              <a:rPr lang="it-IT" sz="24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applied</a:t>
            </a: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to UM </a:t>
            </a:r>
            <a:r>
              <a:rPr lang="it-IT" sz="24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also</a:t>
            </a: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24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if</a:t>
            </a:r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UM</a:t>
            </a:r>
          </a:p>
          <a:p>
            <a:pPr algn="just"/>
            <a:r>
              <a:rPr lang="it-IT" sz="24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safe country of </a:t>
            </a:r>
            <a:r>
              <a:rPr lang="it-IT" sz="24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origin</a:t>
            </a:r>
            <a:endParaRPr lang="it-IT" sz="2400" i="1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algn="just"/>
            <a:r>
              <a:rPr lang="it-IT" sz="22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provided</a:t>
            </a:r>
            <a:r>
              <a:rPr lang="it-IT" sz="22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false/</a:t>
            </a:r>
            <a:r>
              <a:rPr lang="it-IT" sz="22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upheld</a:t>
            </a:r>
            <a:r>
              <a:rPr lang="it-IT" sz="22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22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relevant</a:t>
            </a:r>
            <a:r>
              <a:rPr lang="it-IT" sz="2200" i="1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information/</a:t>
            </a:r>
            <a:r>
              <a:rPr lang="it-IT" sz="2200" i="1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documents</a:t>
            </a:r>
            <a:endParaRPr lang="it-IT" sz="2200" i="1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A92DEBBE-23B4-C5F5-CD28-96ED1677D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Preliminary – The </a:t>
            </a:r>
            <a:r>
              <a:rPr lang="it-IT" dirty="0" err="1">
                <a:solidFill>
                  <a:schemeClr val="accent6">
                    <a:lumMod val="50000"/>
                  </a:schemeClr>
                </a:solidFill>
              </a:rPr>
              <a:t>Protection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 of UM </a:t>
            </a:r>
            <a:r>
              <a:rPr lang="it-IT" dirty="0" err="1">
                <a:solidFill>
                  <a:schemeClr val="accent6">
                    <a:lumMod val="50000"/>
                  </a:schemeClr>
                </a:solidFill>
              </a:rPr>
              <a:t>as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 a Compromise and a </a:t>
            </a:r>
            <a:r>
              <a:rPr lang="it-IT" dirty="0" err="1">
                <a:solidFill>
                  <a:schemeClr val="accent6">
                    <a:lumMod val="50000"/>
                  </a:schemeClr>
                </a:solidFill>
              </a:rPr>
              <a:t>Breakthrough</a:t>
            </a:r>
            <a:endParaRPr lang="it-IT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9D68151E-FE60-5314-B319-72372C0CD8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877272"/>
            <a:ext cx="1620294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3228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071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it-IT" sz="32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algn="just"/>
            <a:r>
              <a:rPr lang="it-IT" sz="32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Extent</a:t>
            </a:r>
            <a:r>
              <a:rPr lang="it-IT" sz="32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of </a:t>
            </a:r>
            <a:r>
              <a:rPr lang="it-IT" sz="32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protection</a:t>
            </a:r>
            <a:endParaRPr lang="it-IT" sz="32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algn="just"/>
            <a:r>
              <a:rPr lang="it-IT" sz="32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Legal background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in the EU </a:t>
            </a:r>
            <a:r>
              <a:rPr lang="it-IT" sz="24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legal</a:t>
            </a:r>
            <a:r>
              <a:rPr lang="it-IT" sz="24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24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order</a:t>
            </a:r>
            <a:endParaRPr lang="it-IT" sz="24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60376"/>
          </a:xfrm>
        </p:spPr>
        <p:txBody>
          <a:bodyPr>
            <a:normAutofit fontScale="90000"/>
          </a:bodyPr>
          <a:lstStyle/>
          <a:p>
            <a:pPr algn="ctr"/>
            <a:br>
              <a:rPr lang="it-IT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it-IT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it-IT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it-IT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it-IT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it-IT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it-IT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it-IT" b="1" dirty="0" err="1">
                <a:solidFill>
                  <a:schemeClr val="accent6">
                    <a:lumMod val="50000"/>
                  </a:schemeClr>
                </a:solidFill>
              </a:rPr>
              <a:t>Objective</a:t>
            </a:r>
            <a:r>
              <a:rPr lang="it-IT" b="1" dirty="0">
                <a:solidFill>
                  <a:schemeClr val="accent6">
                    <a:lumMod val="50000"/>
                  </a:schemeClr>
                </a:solidFill>
              </a:rPr>
              <a:t> of </a:t>
            </a:r>
            <a:r>
              <a:rPr lang="it-IT" b="1" dirty="0" err="1">
                <a:solidFill>
                  <a:schemeClr val="accent6">
                    <a:lumMod val="50000"/>
                  </a:schemeClr>
                </a:solidFill>
              </a:rPr>
              <a:t>presentation</a:t>
            </a:r>
            <a:endParaRPr lang="it-IT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877272"/>
            <a:ext cx="1620294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488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B9171E-BE91-F42C-54A1-DBDEE1963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solidFill>
                  <a:srgbClr val="C00000"/>
                </a:solidFill>
              </a:rPr>
              <a:t>Extent</a:t>
            </a:r>
            <a:r>
              <a:rPr lang="it-IT" dirty="0">
                <a:solidFill>
                  <a:srgbClr val="C00000"/>
                </a:solidFill>
              </a:rPr>
              <a:t> of </a:t>
            </a:r>
            <a:r>
              <a:rPr lang="it-IT" dirty="0" err="1">
                <a:solidFill>
                  <a:srgbClr val="C00000"/>
                </a:solidFill>
              </a:rPr>
              <a:t>protection</a:t>
            </a:r>
            <a:endParaRPr lang="nl-NL" dirty="0">
              <a:solidFill>
                <a:srgbClr val="C00000"/>
              </a:solidFill>
            </a:endParaRP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36D4C3C-2276-D41C-AF76-4552C829BF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Scope, </a:t>
            </a:r>
            <a:r>
              <a:rPr lang="it-IT" dirty="0" err="1">
                <a:solidFill>
                  <a:schemeClr val="accent6">
                    <a:lumMod val="50000"/>
                  </a:schemeClr>
                </a:solidFill>
              </a:rPr>
              <a:t>level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 of </a:t>
            </a:r>
            <a:r>
              <a:rPr lang="it-IT" dirty="0" err="1">
                <a:solidFill>
                  <a:schemeClr val="accent6">
                    <a:lumMod val="50000"/>
                  </a:schemeClr>
                </a:solidFill>
              </a:rPr>
              <a:t>rights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it-IT" dirty="0" err="1">
                <a:solidFill>
                  <a:schemeClr val="accent6">
                    <a:lumMod val="50000"/>
                  </a:schemeClr>
                </a:solidFill>
              </a:rPr>
              <a:t>limit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nl-NL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911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2933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Border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procedure:</a:t>
            </a:r>
          </a:p>
          <a:p>
            <a:pPr algn="just"/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Applicants are not </a:t>
            </a:r>
            <a:r>
              <a:rPr lang="en-US" sz="28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authorised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to enter the territory of a Member State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</a:p>
          <a:p>
            <a:pPr algn="just"/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Leads to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decision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on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admissibility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&amp; on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merits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in </a:t>
            </a:r>
            <a:r>
              <a:rPr lang="it-IT" sz="2800" dirty="0" err="1">
                <a:solidFill>
                  <a:srgbClr val="C00000"/>
                </a:solidFill>
                <a:latin typeface="Calibri"/>
                <a:cs typeface="Calibri"/>
              </a:rPr>
              <a:t>certain</a:t>
            </a:r>
            <a:r>
              <a:rPr lang="it-IT" sz="28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lang="it-IT" sz="2800" dirty="0" err="1">
                <a:solidFill>
                  <a:srgbClr val="C00000"/>
                </a:solidFill>
                <a:latin typeface="Calibri"/>
                <a:cs typeface="Calibri"/>
              </a:rPr>
              <a:t>cases</a:t>
            </a:r>
            <a:r>
              <a:rPr lang="it-IT" sz="280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*</a:t>
            </a:r>
            <a:endParaRPr lang="it-IT" sz="2800" dirty="0">
              <a:solidFill>
                <a:srgbClr val="C00000"/>
              </a:solidFill>
              <a:latin typeface="Calibri"/>
              <a:cs typeface="Calibri"/>
            </a:endParaRPr>
          </a:p>
          <a:p>
            <a:pPr algn="just"/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Very short (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poor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/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cursory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examination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of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individual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situations)</a:t>
            </a:r>
          </a:p>
          <a:p>
            <a:pPr algn="just"/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no right to remain on the territory of a Member State during the administrative procedure</a:t>
            </a:r>
            <a:endParaRPr lang="it-IT" sz="28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algn="just"/>
            <a:endParaRPr lang="it-IT" sz="28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* Non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relevant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28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issues</a:t>
            </a:r>
            <a:r>
              <a:rPr lang="it-IT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; 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inconsistent/contradictory/ clearly false/obviously improbable representations; presented false information or documents/ withheld relevant information or documents (on identity or nationality)</a:t>
            </a:r>
            <a:endParaRPr lang="it-IT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Scope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877272"/>
            <a:ext cx="1620294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679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5A320-6427-95DC-2F08-C40135A996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A191BB-8718-4550-5166-5230C4766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2933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A </a:t>
            </a:r>
            <a:r>
              <a:rPr lang="en-US" sz="2800" dirty="0">
                <a:solidFill>
                  <a:srgbClr val="C00000"/>
                </a:solidFill>
              </a:rPr>
              <a:t>person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 to assist and guide the minor through the procedure </a:t>
            </a:r>
            <a:r>
              <a:rPr lang="en-US" sz="2800" dirty="0">
                <a:solidFill>
                  <a:srgbClr val="C00000"/>
                </a:solidFill>
              </a:rPr>
              <a:t>(in p. with the lodging of the application and the personal interview) 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with a view to safeguarding the best interests of the child (at the time of the application/any time during the asylum procedure)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(with the necessary skills and expertise to provisionally assist the minor)</a:t>
            </a:r>
          </a:p>
          <a:p>
            <a:pPr algn="just"/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A </a:t>
            </a:r>
            <a:r>
              <a:rPr lang="en-US" sz="2800" dirty="0">
                <a:solidFill>
                  <a:srgbClr val="C00000"/>
                </a:solidFill>
              </a:rPr>
              <a:t>representative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rgbClr val="C00000"/>
                </a:solidFill>
              </a:rPr>
              <a:t>NB they could be the same as the representative referred to the </a:t>
            </a:r>
            <a:r>
              <a:rPr lang="en-US" sz="2800" dirty="0" err="1">
                <a:solidFill>
                  <a:srgbClr val="C00000"/>
                </a:solidFill>
              </a:rPr>
              <a:t>the</a:t>
            </a:r>
            <a:r>
              <a:rPr lang="en-US" sz="2800" dirty="0">
                <a:solidFill>
                  <a:srgbClr val="C00000"/>
                </a:solidFill>
              </a:rPr>
              <a:t> Reception conditions directive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8CA2F002-88CF-1829-0B02-6F8CD9074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Level of </a:t>
            </a:r>
            <a:r>
              <a:rPr lang="it-IT" dirty="0" err="1">
                <a:solidFill>
                  <a:schemeClr val="accent6">
                    <a:lumMod val="50000"/>
                  </a:schemeClr>
                </a:solidFill>
              </a:rPr>
              <a:t>rights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 (1)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5FBBD7A-438A-ECCD-8E0C-CA4175EB914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877272"/>
            <a:ext cx="1620294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461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F9158-2792-8AA9-667C-BC11A079E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765AD0-3859-8DFC-6600-72D637C8F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293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If </a:t>
            </a:r>
            <a:r>
              <a:rPr lang="en-US" sz="2800" dirty="0">
                <a:solidFill>
                  <a:srgbClr val="C00000"/>
                </a:solidFill>
              </a:rPr>
              <a:t>first country of asylum 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or </a:t>
            </a:r>
            <a:r>
              <a:rPr lang="en-US" sz="2800" dirty="0">
                <a:solidFill>
                  <a:srgbClr val="C00000"/>
                </a:solidFill>
              </a:rPr>
              <a:t>safe third country </a:t>
            </a:r>
            <a:r>
              <a:rPr lang="en-US" sz="2800" dirty="0">
                <a:solidFill>
                  <a:schemeClr val="accent6">
                    <a:lumMod val="50000"/>
                  </a:schemeClr>
                </a:solidFill>
              </a:rPr>
              <a:t>(inadmissibility of application) </a:t>
            </a:r>
          </a:p>
          <a:p>
            <a:pPr marL="0" indent="0" algn="just">
              <a:buNone/>
            </a:pPr>
            <a:r>
              <a:rPr lang="en-US" sz="28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availability of sustainable appropriate care and custodial arrangements (best interest of the child) should be considered</a:t>
            </a:r>
            <a:endParaRPr lang="it-IT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D20894C-4B82-4FBE-A413-9105354F1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Level of </a:t>
            </a:r>
            <a:r>
              <a:rPr lang="it-IT" dirty="0" err="1">
                <a:solidFill>
                  <a:schemeClr val="accent6">
                    <a:lumMod val="50000"/>
                  </a:schemeClr>
                </a:solidFill>
              </a:rPr>
              <a:t>rights</a:t>
            </a:r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 (2) 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771E5499-65B7-A3E2-16B2-23CD237D7D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877272"/>
            <a:ext cx="1620294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074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E22AD-3C11-7805-FABE-0F3FDE87B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24BA3A-D0E5-700F-02BE-BFCAD2C506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29336"/>
          </a:xfrm>
        </p:spPr>
        <p:txBody>
          <a:bodyPr>
            <a:normAutofit/>
          </a:bodyPr>
          <a:lstStyle/>
          <a:p>
            <a:pPr algn="just"/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No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derogation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/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softening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on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prerequisites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applicable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to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protection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it-IT" sz="36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left</a:t>
            </a:r>
            <a:r>
              <a:rPr lang="it-IT" sz="3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it-IT" sz="3600" dirty="0" err="1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MSs</a:t>
            </a:r>
            <a:endParaRPr lang="it-IT" sz="36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case the BP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applies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still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right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a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person</a:t>
            </a:r>
            <a:r>
              <a:rPr lang="it-IT" sz="36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assist/a </a:t>
            </a:r>
            <a:r>
              <a:rPr lang="it-IT" sz="3600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representative</a:t>
            </a:r>
            <a:endParaRPr lang="it-IT" sz="28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algn="just"/>
            <a:endParaRPr lang="it-IT" sz="2800" dirty="0">
              <a:solidFill>
                <a:schemeClr val="accent6">
                  <a:lumMod val="50000"/>
                </a:schemeClr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endParaRPr lang="it-IT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990EC9F-E0CC-E5F8-4BEA-BF6582538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accent6">
                    <a:lumMod val="50000"/>
                  </a:schemeClr>
                </a:solidFill>
              </a:rPr>
              <a:t>Limit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5F129233-4559-5289-7252-A28504A9BB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877272"/>
            <a:ext cx="1620294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1711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a">
  <a:themeElements>
    <a:clrScheme name="Copertina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a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7769</TotalTime>
  <Words>623</Words>
  <Application>Microsoft Office PowerPoint</Application>
  <PresentationFormat>Presentazione su schermo (4:3)</PresentationFormat>
  <Paragraphs>61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Calibri</vt:lpstr>
      <vt:lpstr>Constantia</vt:lpstr>
      <vt:lpstr>Wingdings 2</vt:lpstr>
      <vt:lpstr>Carta</vt:lpstr>
      <vt:lpstr>Assessing the Protection of UM in the new Pact on Migration and Asylum</vt:lpstr>
      <vt:lpstr>Preliminary – The Protection of UM as a Compromise and a Breakthrough</vt:lpstr>
      <vt:lpstr>Preliminary – The Protection of UM as a Compromise and a Breakthrough</vt:lpstr>
      <vt:lpstr>       Objective of presentation</vt:lpstr>
      <vt:lpstr>Extent of protection</vt:lpstr>
      <vt:lpstr>Scope</vt:lpstr>
      <vt:lpstr>Level of rights (1) </vt:lpstr>
      <vt:lpstr>Level of rights (2) </vt:lpstr>
      <vt:lpstr>Limit</vt:lpstr>
      <vt:lpstr>Legal background</vt:lpstr>
      <vt:lpstr>New York Convention on the Rights of the Child (1989)</vt:lpstr>
      <vt:lpstr>New York Convention on the Rights of the Child (1989)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Action for annulment Article 263 TFEU</dc:title>
  <dc:creator>Emanuela</dc:creator>
  <cp:lastModifiedBy>Emanuela Pistoia</cp:lastModifiedBy>
  <cp:revision>82</cp:revision>
  <dcterms:created xsi:type="dcterms:W3CDTF">2014-10-03T13:43:24Z</dcterms:created>
  <dcterms:modified xsi:type="dcterms:W3CDTF">2026-04-07T16:07:30Z</dcterms:modified>
</cp:coreProperties>
</file>